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5613" autoAdjust="0"/>
  </p:normalViewPr>
  <p:slideViewPr>
    <p:cSldViewPr>
      <p:cViewPr varScale="1">
        <p:scale>
          <a:sx n="63" d="100"/>
          <a:sy n="63" d="100"/>
        </p:scale>
        <p:origin x="-15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18/06/1441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18/06/1441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18/06/1441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18/06/1441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08720"/>
            <a:ext cx="7774632" cy="2691731"/>
          </a:xfrm>
        </p:spPr>
        <p:txBody>
          <a:bodyPr>
            <a:normAutofit/>
          </a:bodyPr>
          <a:lstStyle/>
          <a:p>
            <a:r>
              <a:rPr lang="ar-SA" sz="6000" b="1" dirty="0"/>
              <a:t>التداخل التدريبي </a:t>
            </a:r>
            <a:endParaRPr lang="en-US" sz="6000" b="1" dirty="0"/>
          </a:p>
        </p:txBody>
      </p:sp>
      <p:sp>
        <p:nvSpPr>
          <p:cNvPr id="3" name="عنوان فرعي 2"/>
          <p:cNvSpPr>
            <a:spLocks noGrp="1"/>
          </p:cNvSpPr>
          <p:nvPr>
            <p:ph type="subTitle" idx="1"/>
          </p:nvPr>
        </p:nvSpPr>
        <p:spPr/>
        <p:txBody>
          <a:bodyPr>
            <a:normAutofit fontScale="85000" lnSpcReduction="20000"/>
          </a:bodyPr>
          <a:lstStyle/>
          <a:p>
            <a:r>
              <a:rPr lang="ar-IQ" b="1" dirty="0" smtClean="0">
                <a:solidFill>
                  <a:schemeClr val="tx1"/>
                </a:solidFill>
              </a:rPr>
              <a:t>م.د نصير حميد كريم </a:t>
            </a:r>
          </a:p>
          <a:p>
            <a:r>
              <a:rPr lang="ar-IQ" b="1" dirty="0" smtClean="0">
                <a:solidFill>
                  <a:schemeClr val="tx1"/>
                </a:solidFill>
              </a:rPr>
              <a:t>جامعة ديالى </a:t>
            </a:r>
          </a:p>
          <a:p>
            <a:r>
              <a:rPr lang="ar-IQ" b="1" dirty="0" smtClean="0">
                <a:solidFill>
                  <a:schemeClr val="tx1"/>
                </a:solidFill>
              </a:rPr>
              <a:t>كلية التربية الاساسية </a:t>
            </a:r>
          </a:p>
          <a:p>
            <a:r>
              <a:rPr lang="ar-IQ" b="1" dirty="0" smtClean="0">
                <a:solidFill>
                  <a:schemeClr val="tx1"/>
                </a:solidFill>
              </a:rPr>
              <a:t>قسم التربية البدنية وعلوم الرياضة</a:t>
            </a:r>
            <a:endParaRPr lang="ar-IQ" b="1" dirty="0">
              <a:solidFill>
                <a:schemeClr val="tx1"/>
              </a:solidFill>
            </a:endParaRPr>
          </a:p>
        </p:txBody>
      </p:sp>
    </p:spTree>
    <p:extLst>
      <p:ext uri="{BB962C8B-B14F-4D97-AF65-F5344CB8AC3E}">
        <p14:creationId xmlns:p14="http://schemas.microsoft.com/office/powerpoint/2010/main" val="1703520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620688"/>
            <a:ext cx="7056784" cy="5262979"/>
          </a:xfrm>
          <a:prstGeom prst="rect">
            <a:avLst/>
          </a:prstGeom>
        </p:spPr>
        <p:txBody>
          <a:bodyPr wrap="square">
            <a:spAutoFit/>
          </a:bodyPr>
          <a:lstStyle/>
          <a:p>
            <a:pPr algn="just"/>
            <a:r>
              <a:rPr lang="ar-IQ" sz="2400" dirty="0"/>
              <a:t>التداخل التدريبي :</a:t>
            </a:r>
          </a:p>
          <a:p>
            <a:pPr algn="just"/>
            <a:r>
              <a:rPr lang="ar-IQ" sz="2400" dirty="0"/>
              <a:t>	يمكن تعريف التداخل على انه عملية التنويع في استخدام التمارين او الاساليب او الطرائق والوسائل التدريبية الاخرى مما يزيد من القدرة على التكيف لمتطلبات اللعب والسيطرة والتحكم في الاداء لمواجهة متغيرات اللعب المختلفة ، والايفاء بمتطلبات البيئة التنافسية ويصف ماينر (</a:t>
            </a:r>
            <a:r>
              <a:rPr lang="en-US" sz="2400" dirty="0" err="1"/>
              <a:t>Meyners</a:t>
            </a:r>
            <a:r>
              <a:rPr lang="en-US" sz="2400" dirty="0"/>
              <a:t> - 2000) </a:t>
            </a:r>
            <a:r>
              <a:rPr lang="ar-IQ" sz="2400" dirty="0"/>
              <a:t>التداخل على انه تنويع في الطرائق والاساليب وتنظيم التدريب في الوحدة التدريبية  باستخدام مجموعة من التمرينات المتنوعة نسبة الى تلك الطرائق مما يؤدي الى حصول تبادل تأثير الحمل على جميع المجاميع العضلية والقلب والدورة الدموية وجهاز التنفس والاجهزة الاخرى وهذا ما اكده ديفيد (</a:t>
            </a:r>
            <a:r>
              <a:rPr lang="en-US" sz="2400" dirty="0"/>
              <a:t>David -2002) </a:t>
            </a:r>
            <a:r>
              <a:rPr lang="ar-IQ" sz="2400" dirty="0"/>
              <a:t>بقوله ان التداخل باستخدام طرائق تدريبية مختلفة يتم من خلال انتخاب شدة تمرينات التدريب بشكل منظم لحل واجبات وتحسين متطلبات المطاولة الخاصة والتي تتميز كونها منوعة ومعقدة اكثر </a:t>
            </a:r>
            <a:r>
              <a:rPr lang="ar-IQ" sz="2400" dirty="0" smtClean="0"/>
              <a:t>من المطاولة العامة.</a:t>
            </a:r>
            <a:endParaRPr lang="ar-IQ" sz="2400" dirty="0"/>
          </a:p>
        </p:txBody>
      </p:sp>
    </p:spTree>
    <p:extLst>
      <p:ext uri="{BB962C8B-B14F-4D97-AF65-F5344CB8AC3E}">
        <p14:creationId xmlns:p14="http://schemas.microsoft.com/office/powerpoint/2010/main" val="66692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474345"/>
            <a:ext cx="6840760" cy="6463308"/>
          </a:xfrm>
          <a:prstGeom prst="rect">
            <a:avLst/>
          </a:prstGeom>
        </p:spPr>
        <p:txBody>
          <a:bodyPr wrap="square">
            <a:spAutoFit/>
          </a:bodyPr>
          <a:lstStyle/>
          <a:p>
            <a:pPr algn="just"/>
            <a:r>
              <a:rPr lang="ar-IQ" sz="2300" dirty="0"/>
              <a:t>لأن الشدة تكون عالية بحيث لا تضمن دائما تأمين حاجة الاجهزة الى الاوكسجين خلال فترة الحمل ، لذا يتطلب حصول الجسم على قسم كبير من الطاقة بدون اوكسجين مما يؤدي بالتالي الى حدوث نقص في الاوكسجين ، حيث ان حصة الطاقة بدون اوكسجين تزداد كلما ازدادت سرعة ايقاع المباراة ولوحظ ان نسبة ذلك يتراوح بين (40-50%) وعلى الرغم من ذلك فان القابلية القصوى لأستهلاك الاوكسجين تلعب دورا هاما في المطاولة الخاصة فمن ناحية تعد الطاقة المكتسبة بوجود الاوكسجين اكثر اقتصادية قياسا عنها في حالة انعدام الاوكسجين ومن ناحية اخرى فان ارتفاع كمية نقص الاوكسجين غير مرغوب فيها. ولاجل ضمان التوازن المناسب لسعة الطاقة الهوائية وغير الهوائية في كرة القدم ولحل الواجبات البدنية والنفسية والمهارية والخططية يتطلب استعمال طرائق ووسائل تدريبية متنوعة للتسلط على عمل الاجهزة الوظيفية بابعاد متنوعة ومتعددة، وان تحقيق حالة التكيف مع هذا النوع من العمل تضمن مستوى عالي للأيفاء بمتطلبات المطاولة الخاصة وفعالية استمرار الاداء بكفاءة اثناء المباراة. ومن الجدير بالذكر ان انخفاض مستوى المطاولة الخاصة ليس سببه قلة الاوكسجين وحسب بل ضعف قابلية الميتوكوندريا في العضلات ، وهذا يؤكد الحاجة ايضا الى طرق تدريبية </a:t>
            </a:r>
          </a:p>
        </p:txBody>
      </p:sp>
    </p:spTree>
    <p:extLst>
      <p:ext uri="{BB962C8B-B14F-4D97-AF65-F5344CB8AC3E}">
        <p14:creationId xmlns:p14="http://schemas.microsoft.com/office/powerpoint/2010/main" val="1585391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6848" y="332656"/>
            <a:ext cx="7416824" cy="6370975"/>
          </a:xfrm>
          <a:prstGeom prst="rect">
            <a:avLst/>
          </a:prstGeom>
        </p:spPr>
        <p:txBody>
          <a:bodyPr wrap="square">
            <a:spAutoFit/>
          </a:bodyPr>
          <a:lstStyle/>
          <a:p>
            <a:pPr algn="justLow"/>
            <a:r>
              <a:rPr lang="ar-SA" sz="2400" dirty="0">
                <a:latin typeface="Times New Roman"/>
                <a:ea typeface="Times New Roman"/>
                <a:cs typeface="Simplified Arabic"/>
              </a:rPr>
              <a:t>مع الاخذ بعين الاعتبار نقطة ثقل التدريب ونوع الحمل وفعالية التمرين .. الخ .واحدى هذه الطرق هي التمارين الخاصة المتنوعة مع استعمال طرق تدريب مختلفة فتحت تاثير هذا النوع من التدريب تزداد امكانية بناء ثلاثي فوسفات الادينوسين (</a:t>
            </a:r>
            <a:r>
              <a:rPr lang="en-US" sz="2400" dirty="0">
                <a:latin typeface="Times New Roman"/>
                <a:ea typeface="Times New Roman"/>
                <a:cs typeface="Simplified Arabic"/>
              </a:rPr>
              <a:t>ATP</a:t>
            </a:r>
            <a:r>
              <a:rPr lang="ar-SA" sz="2400" dirty="0">
                <a:latin typeface="Times New Roman"/>
                <a:ea typeface="Times New Roman"/>
                <a:cs typeface="Simplified Arabic"/>
              </a:rPr>
              <a:t>) كما تزداد قابلية المايتوكوندريا في العضلات من خلال زيادة كمية الاحتياطي من الكربوهيدرات والكلايكوجين في العضلة وان زيادة كمية الاحتياطي من الكربوهيدرات في العضلة يجعل العضلات المدربة اقل اعتمادا على الدم في الحصول على الكلكوز ، على ان يتم ذلك النوع من التدريب بالطريقتين الهوائية وغير الهوائية. </a:t>
            </a:r>
            <a:endParaRPr lang="en-US" sz="2400" dirty="0">
              <a:latin typeface="Times New Roman"/>
              <a:ea typeface="Times New Roman"/>
              <a:cs typeface="Simplified Arabic"/>
            </a:endParaRPr>
          </a:p>
          <a:p>
            <a:pPr indent="457200" algn="justLow"/>
            <a:r>
              <a:rPr lang="ar-SA" sz="2400" dirty="0">
                <a:latin typeface="Times New Roman"/>
                <a:ea typeface="Times New Roman"/>
                <a:cs typeface="Simplified Arabic"/>
              </a:rPr>
              <a:t>وقد ذكر ميندا (</a:t>
            </a:r>
            <a:r>
              <a:rPr lang="en-US" sz="2400" dirty="0" err="1">
                <a:latin typeface="Times New Roman"/>
                <a:ea typeface="Times New Roman"/>
                <a:cs typeface="Simplified Arabic"/>
              </a:rPr>
              <a:t>Mende</a:t>
            </a:r>
            <a:r>
              <a:rPr lang="en-US" sz="2400" dirty="0">
                <a:latin typeface="Times New Roman"/>
                <a:ea typeface="Times New Roman"/>
                <a:cs typeface="Simplified Arabic"/>
              </a:rPr>
              <a:t> - 1998</a:t>
            </a:r>
            <a:r>
              <a:rPr lang="ar-SA" sz="2400" dirty="0">
                <a:latin typeface="Times New Roman"/>
                <a:ea typeface="Times New Roman"/>
                <a:cs typeface="Simplified Arabic"/>
              </a:rPr>
              <a:t>) ان الاسلوب الامثل لنمو مطاولة السرعة الخاصة يتم بالدرجة الاولى عندما نستخدم طرائق تدريبية مختلفة في جميع الفترات التدريبية ، </a:t>
            </a:r>
            <a:r>
              <a:rPr lang="ar-IQ" sz="2400" dirty="0">
                <a:latin typeface="Times New Roman"/>
                <a:ea typeface="Times New Roman"/>
                <a:cs typeface="Simplified Arabic"/>
              </a:rPr>
              <a:t>و</a:t>
            </a:r>
            <a:r>
              <a:rPr lang="ar-SA" sz="2400" dirty="0">
                <a:latin typeface="Times New Roman"/>
                <a:ea typeface="Times New Roman"/>
                <a:cs typeface="Simplified Arabic"/>
              </a:rPr>
              <a:t>ذلك </a:t>
            </a:r>
            <a:r>
              <a:rPr lang="ar-IQ" sz="2400" dirty="0">
                <a:latin typeface="Times New Roman"/>
                <a:ea typeface="Times New Roman"/>
                <a:cs typeface="Simplified Arabic"/>
              </a:rPr>
              <a:t>لل</a:t>
            </a:r>
            <a:r>
              <a:rPr lang="ar-SA" sz="2400" dirty="0">
                <a:latin typeface="Times New Roman"/>
                <a:ea typeface="Times New Roman"/>
                <a:cs typeface="Simplified Arabic"/>
              </a:rPr>
              <a:t>تأثير في </a:t>
            </a:r>
            <a:r>
              <a:rPr lang="ar-IQ" sz="2400" dirty="0">
                <a:latin typeface="Times New Roman"/>
                <a:ea typeface="Times New Roman"/>
                <a:cs typeface="Simplified Arabic"/>
              </a:rPr>
              <a:t>مستوى </a:t>
            </a:r>
            <a:r>
              <a:rPr lang="ar-SA" sz="2400" dirty="0">
                <a:latin typeface="Times New Roman"/>
                <a:ea typeface="Times New Roman"/>
                <a:cs typeface="Simplified Arabic"/>
              </a:rPr>
              <a:t>تكيف عمل الاجهزة الوظيفية </a:t>
            </a:r>
            <a:r>
              <a:rPr lang="ar-IQ" sz="2400" dirty="0">
                <a:latin typeface="Times New Roman"/>
                <a:ea typeface="Times New Roman"/>
                <a:cs typeface="Simplified Arabic"/>
              </a:rPr>
              <a:t>ومحاولة الوصول ب</a:t>
            </a:r>
            <a:r>
              <a:rPr lang="ar-SA" sz="2400" dirty="0">
                <a:latin typeface="Times New Roman"/>
                <a:ea typeface="Times New Roman"/>
                <a:cs typeface="Simplified Arabic"/>
              </a:rPr>
              <a:t>تلك الاجهزة </a:t>
            </a:r>
            <a:r>
              <a:rPr lang="ar-IQ" sz="2400" dirty="0">
                <a:latin typeface="Times New Roman"/>
                <a:ea typeface="Times New Roman"/>
                <a:cs typeface="Simplified Arabic"/>
              </a:rPr>
              <a:t>الى تحقيق </a:t>
            </a:r>
            <a:r>
              <a:rPr lang="ar-SA" sz="2400" dirty="0">
                <a:latin typeface="Times New Roman"/>
                <a:ea typeface="Times New Roman"/>
                <a:cs typeface="Simplified Arabic"/>
              </a:rPr>
              <a:t>قيم عالية ، فقد رأى البعض بان الحمل  المنوع </a:t>
            </a:r>
            <a:r>
              <a:rPr lang="ar-IQ" sz="2400" dirty="0">
                <a:latin typeface="Times New Roman"/>
                <a:ea typeface="Times New Roman"/>
                <a:cs typeface="Simplified Arabic"/>
              </a:rPr>
              <a:t>في الوحدة التدريبية الواحدة والمتداخل التأثير ضمن دورة الحمل الاسبوعي </a:t>
            </a:r>
            <a:r>
              <a:rPr lang="ar-SA" sz="2400" dirty="0">
                <a:latin typeface="Times New Roman"/>
                <a:ea typeface="Times New Roman"/>
                <a:cs typeface="Simplified Arabic"/>
              </a:rPr>
              <a:t>قد يؤدي الى تغيرات عضوية في العمليات اللاارداية وما لذلك من اهمية في تكامل عمل الاجهزة الوظيفية وتحسين التوافق الوظيفي للجهاز العصبي المركزي الذي يعد الاساس في تحقيق الحركات السريعة.</a:t>
            </a:r>
            <a:endParaRPr lang="en-US" sz="2400" dirty="0">
              <a:effectLst/>
              <a:latin typeface="Times New Roman"/>
              <a:ea typeface="Times New Roman"/>
              <a:cs typeface="Simplified Arabic"/>
            </a:endParaRPr>
          </a:p>
        </p:txBody>
      </p:sp>
    </p:spTree>
    <p:extLst>
      <p:ext uri="{BB962C8B-B14F-4D97-AF65-F5344CB8AC3E}">
        <p14:creationId xmlns:p14="http://schemas.microsoft.com/office/powerpoint/2010/main" val="2838210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404665"/>
            <a:ext cx="7632848" cy="5632311"/>
          </a:xfrm>
          <a:prstGeom prst="rect">
            <a:avLst/>
          </a:prstGeom>
        </p:spPr>
        <p:txBody>
          <a:bodyPr wrap="square">
            <a:spAutoFit/>
          </a:bodyPr>
          <a:lstStyle/>
          <a:p>
            <a:pPr indent="457200" algn="justLow"/>
            <a:r>
              <a:rPr lang="ar-SA" sz="2400" dirty="0">
                <a:latin typeface="Times New Roman"/>
                <a:ea typeface="Times New Roman"/>
                <a:cs typeface="Simplified Arabic"/>
              </a:rPr>
              <a:t>اما بالنسبة للطرائق والوسائل المستخدمة في التداخل فانها تتشكل وتتغير نسبتها وانواعها طبقا لهدف مراحل التدريب ، فاختيار الطريقة التدريبية يخضع دائما لحل الواجب الرئيس وهو الوصول الى مستوى عال للمطاولة الخاصة ، اما بالنسبة الى مميزات وسائل التدريب فتظهر عند رفع حصة التمرينات الخاصة ذات الفعالية الجيدة على التطوير مع تصعيب متطلبات التمرين بشكل صحيح لبناء وتطوير قابلية الانجاز لجميع الاجهزة الحيوية في الحالتين الهوائية وغير الهوائية الامر الذي يؤدي الى رفع قابلية المستوى الخاص ، وانسجاما مع هذا الهدف تستعمل التمرينات العامة والخاصة ، وتمرينات السباقات بالدرجة الاولى في فترة الاعداد الخاص وخلال فترة المنافسات ايضا ، ولاجل رفع مستوى استمرار الاداء المميز بالسرعة يجب اولا تحسين وظائف الجهاز العصبي أي تحسين قابلية الترابط والتوافق الحركي والعمل المشترك المنظم في كل عضلة ، لرفع مستوى سرعة الاداء بمطاولة خاصة من خلال تطوير العلاقة الارتباطية بين التوافق الحركي المهاري وتحسين الحركة الاقتصادية . والذي يتم من خلال تقليل صرف الطاقة بواسطة استمرار التدريب ، فالتحسن الاقتصادي في الحركة يزداد كلما كان التدريب صعب</a:t>
            </a:r>
            <a:r>
              <a:rPr lang="ar-IQ" sz="2400" dirty="0">
                <a:latin typeface="Times New Roman"/>
                <a:ea typeface="Times New Roman"/>
                <a:cs typeface="Simplified Arabic"/>
              </a:rPr>
              <a:t>اً</a:t>
            </a:r>
            <a:r>
              <a:rPr lang="ar-SA" sz="2400" dirty="0">
                <a:latin typeface="Times New Roman"/>
                <a:ea typeface="Times New Roman"/>
                <a:cs typeface="Simplified Arabic"/>
              </a:rPr>
              <a:t> وم</a:t>
            </a:r>
            <a:r>
              <a:rPr lang="ar-IQ" sz="2400" dirty="0">
                <a:latin typeface="Times New Roman"/>
                <a:ea typeface="Times New Roman"/>
                <a:cs typeface="Simplified Arabic"/>
              </a:rPr>
              <a:t>نوعاً</a:t>
            </a:r>
            <a:r>
              <a:rPr lang="ar-SA" sz="2400" dirty="0">
                <a:latin typeface="Times New Roman"/>
                <a:ea typeface="Times New Roman"/>
                <a:cs typeface="Simplified Arabic"/>
              </a:rPr>
              <a:t>. </a:t>
            </a:r>
            <a:endParaRPr lang="en-US" sz="2400" dirty="0">
              <a:effectLst/>
              <a:latin typeface="Times New Roman"/>
              <a:ea typeface="Times New Roman"/>
              <a:cs typeface="Simplified Arabic"/>
            </a:endParaRPr>
          </a:p>
        </p:txBody>
      </p:sp>
    </p:spTree>
    <p:extLst>
      <p:ext uri="{BB962C8B-B14F-4D97-AF65-F5344CB8AC3E}">
        <p14:creationId xmlns:p14="http://schemas.microsoft.com/office/powerpoint/2010/main" val="2793595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76673"/>
            <a:ext cx="8064896" cy="5632311"/>
          </a:xfrm>
          <a:prstGeom prst="rect">
            <a:avLst/>
          </a:prstGeom>
        </p:spPr>
        <p:txBody>
          <a:bodyPr wrap="square">
            <a:spAutoFit/>
          </a:bodyPr>
          <a:lstStyle/>
          <a:p>
            <a:pPr indent="457200" algn="justLow"/>
            <a:r>
              <a:rPr lang="ar-SA" sz="2400" dirty="0">
                <a:latin typeface="Times New Roman"/>
                <a:ea typeface="Times New Roman"/>
                <a:cs typeface="Simplified Arabic"/>
              </a:rPr>
              <a:t>ان تاثير التدريب في الاجهزة الوظيفية يتعلق بنوع التدريب ، فالتكيف الوظيفي على كل نوع من انواع التدريب يؤدي الى زيادة استعداد الجسم او الاجهزة على ذلك النوع من التدريب. ان هذ الحقيقة تؤكد وجود تكيف نوعي وليس مطلق للأجهزة الوظيفية فالتغيرات </a:t>
            </a:r>
            <a:r>
              <a:rPr lang="ar-IQ" sz="2400" dirty="0">
                <a:latin typeface="Times New Roman"/>
                <a:ea typeface="Times New Roman"/>
                <a:cs typeface="Simplified Arabic"/>
              </a:rPr>
              <a:t>التي تحصل على هذه الاجهزة تختلف الواحدة عن الاخرى بحسب نوع الجهد وطريقة التدريب </a:t>
            </a:r>
            <a:r>
              <a:rPr lang="ar-SA" sz="2400" dirty="0">
                <a:latin typeface="Times New Roman"/>
                <a:ea typeface="Times New Roman"/>
                <a:cs typeface="Simplified Arabic"/>
              </a:rPr>
              <a:t>فعندما نستخدم خمس طرائق او اساليب تدريبية مختلفة مثلا في تدريب دورة الحمل الاسبوعي ، فان فاعلية القوانين الفسيولوجية الاساسية تاخذ اهمية مميزة . وان استخدام هكذا نوع من التدريب بشكل مقنن قد يحقق تكامل عمل الاجهزة العضوية ووحدة عملها مما ينعكس على تأمين المستوى العالي للمطاولة الخاصة لدى اللاعبين.</a:t>
            </a:r>
            <a:endParaRPr lang="en-US" sz="2400" dirty="0">
              <a:latin typeface="Times New Roman"/>
              <a:ea typeface="Times New Roman"/>
              <a:cs typeface="Simplified Arabic"/>
            </a:endParaRPr>
          </a:p>
          <a:p>
            <a:pPr indent="457200" algn="justLow"/>
            <a:r>
              <a:rPr lang="ar-SA" sz="2400" dirty="0">
                <a:latin typeface="Times New Roman"/>
                <a:ea typeface="Times New Roman"/>
                <a:cs typeface="Simplified Arabic"/>
              </a:rPr>
              <a:t>اضافة </a:t>
            </a:r>
            <a:r>
              <a:rPr lang="ar-IQ" sz="2400" dirty="0">
                <a:latin typeface="Times New Roman"/>
                <a:ea typeface="Times New Roman"/>
                <a:cs typeface="Simplified Arabic"/>
              </a:rPr>
              <a:t>ا</a:t>
            </a:r>
            <a:r>
              <a:rPr lang="ar-SA" sz="2400" dirty="0">
                <a:latin typeface="Times New Roman"/>
                <a:ea typeface="Times New Roman"/>
                <a:cs typeface="Simplified Arabic"/>
              </a:rPr>
              <a:t>ل</a:t>
            </a:r>
            <a:r>
              <a:rPr lang="ar-IQ" sz="2400" dirty="0">
                <a:latin typeface="Times New Roman"/>
                <a:ea typeface="Times New Roman"/>
                <a:cs typeface="Simplified Arabic"/>
              </a:rPr>
              <a:t>ى </a:t>
            </a:r>
            <a:r>
              <a:rPr lang="ar-SA" sz="2400" dirty="0">
                <a:latin typeface="Times New Roman"/>
                <a:ea typeface="Times New Roman"/>
                <a:cs typeface="Simplified Arabic"/>
              </a:rPr>
              <a:t>ذلك فان بعض المقترحات التدريبية الحديثة ترى ان استخدام التداخل التدريبي بالتغيير الواسع لطر</a:t>
            </a:r>
            <a:r>
              <a:rPr lang="ar-IQ" sz="2400" dirty="0">
                <a:latin typeface="Times New Roman"/>
                <a:ea typeface="Times New Roman"/>
                <a:cs typeface="Simplified Arabic"/>
              </a:rPr>
              <a:t>ائ</a:t>
            </a:r>
            <a:r>
              <a:rPr lang="ar-SA" sz="2400" dirty="0">
                <a:latin typeface="Times New Roman"/>
                <a:ea typeface="Times New Roman"/>
                <a:cs typeface="Simplified Arabic"/>
              </a:rPr>
              <a:t>ق ووسائل التدريب ممكن ان يؤدي من الناحية الفسيولوجية الى التاثير الكامل على الاجهزة العضوية مما يطور قدرة الرياضي على مقاومة التعب بشكل واسع ، فالتعب ظاهره معقدة وذات جوانب متعددة مما يستدعي ضرورة تعدد طر</a:t>
            </a:r>
            <a:r>
              <a:rPr lang="ar-IQ" sz="2400" dirty="0">
                <a:latin typeface="Times New Roman"/>
                <a:ea typeface="Times New Roman"/>
                <a:cs typeface="Simplified Arabic"/>
              </a:rPr>
              <a:t>ائ</a:t>
            </a:r>
            <a:r>
              <a:rPr lang="ar-SA" sz="2400" dirty="0">
                <a:latin typeface="Times New Roman"/>
                <a:ea typeface="Times New Roman"/>
                <a:cs typeface="Simplified Arabic"/>
              </a:rPr>
              <a:t>ق التدريب وما ينتج عنه من تأثير متعدد الابعاد في الاجهزة الوظيفية. 	</a:t>
            </a:r>
            <a:endParaRPr lang="en-US" sz="2400" dirty="0">
              <a:effectLst/>
              <a:latin typeface="Times New Roman"/>
              <a:ea typeface="Times New Roman"/>
              <a:cs typeface="Simplified Arabic"/>
            </a:endParaRPr>
          </a:p>
        </p:txBody>
      </p:sp>
    </p:spTree>
    <p:extLst>
      <p:ext uri="{BB962C8B-B14F-4D97-AF65-F5344CB8AC3E}">
        <p14:creationId xmlns:p14="http://schemas.microsoft.com/office/powerpoint/2010/main" val="961692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92696"/>
            <a:ext cx="8280920" cy="4893647"/>
          </a:xfrm>
          <a:prstGeom prst="rect">
            <a:avLst/>
          </a:prstGeom>
        </p:spPr>
        <p:txBody>
          <a:bodyPr wrap="square">
            <a:spAutoFit/>
          </a:bodyPr>
          <a:lstStyle/>
          <a:p>
            <a:pPr algn="just"/>
            <a:r>
              <a:rPr lang="ar-SA" sz="2400" dirty="0">
                <a:latin typeface="Times New Roman"/>
                <a:ea typeface="Times New Roman"/>
                <a:cs typeface="Simplified Arabic"/>
              </a:rPr>
              <a:t>واستنادا لما ذكر </a:t>
            </a:r>
            <a:r>
              <a:rPr lang="ar-IQ" sz="2400" dirty="0">
                <a:latin typeface="Times New Roman"/>
                <a:ea typeface="Times New Roman"/>
                <a:cs typeface="Simplified Arabic"/>
              </a:rPr>
              <a:t>آ</a:t>
            </a:r>
            <a:r>
              <a:rPr lang="ar-SA" sz="2400" dirty="0">
                <a:latin typeface="Times New Roman"/>
                <a:ea typeface="Times New Roman"/>
                <a:cs typeface="Simplified Arabic"/>
              </a:rPr>
              <a:t>نفا ان التداخل التدريبي باستخدام طرائق واساليب تدريبية متنوعة يضمن تطوير مستوى المطاولة الخاصة للا عبين من خلال تبادل العلاقة بين تاثير مختلف الطرائق والاساليب التدريبية وما ينتج عنه من تاثير متعدد الابعاد على الاجهزة الوظيفية وبالتالي زيادة فاعلية عمل هذه الاجهزة وتاقلمها مع متطلبات الاداء المستمر والشاق طيلة وقت المباراة حيث ان تعلم أي مهارة او خطة لعب وتنفيذها في ظروف المنافسات لن يكون ممكنا مالم يتم تثبيتها من خلال الاستمرار في التدريب عليها في ظروف متنوعة ومختلفة الصعوبة ، والتداخل التدريبي بدوره يضمن تحقيق ذلك لأن هذا الاسلوب له علاقة متينة بقانون التدريب الذي يمكن ايجازه في خلق علاقة ارتباطية بين المواقف المختلفة للمنافسة وبين متطلبات الاستجابة التي يبديها الرياضي وبذلك تزداد قدرة اللاعب على مواجهة المنافسة باختلاف ظروفها ومو</a:t>
            </a:r>
            <a:r>
              <a:rPr lang="ar-IQ" sz="2400" dirty="0">
                <a:latin typeface="Times New Roman"/>
                <a:ea typeface="Times New Roman"/>
                <a:cs typeface="Simplified Arabic"/>
              </a:rPr>
              <a:t>ا</a:t>
            </a:r>
            <a:r>
              <a:rPr lang="ar-SA" sz="2400" dirty="0">
                <a:latin typeface="Times New Roman"/>
                <a:ea typeface="Times New Roman"/>
                <a:cs typeface="Simplified Arabic"/>
              </a:rPr>
              <a:t>قفها والايفاء بمتطلباتها من النواحي البدنية والمهارية والخططية والنفسية ومتطلباتها الوظيفية ، ويتم ذلك من خلال التداخل والتنويع باستخدام معظم الطرائق والاساليب والوسائل التدريبية المختلفة </a:t>
            </a:r>
            <a:endParaRPr lang="ar-IQ" sz="2400" dirty="0"/>
          </a:p>
        </p:txBody>
      </p:sp>
    </p:spTree>
    <p:extLst>
      <p:ext uri="{BB962C8B-B14F-4D97-AF65-F5344CB8AC3E}">
        <p14:creationId xmlns:p14="http://schemas.microsoft.com/office/powerpoint/2010/main" val="157727949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883</Words>
  <Application>Microsoft Office PowerPoint</Application>
  <PresentationFormat>عرض على الشاشة (3:4)‏</PresentationFormat>
  <Paragraphs>14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التداخل التدريبي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التداخل التدريبي </dc:title>
  <dc:creator>dell</dc:creator>
  <cp:lastModifiedBy>dell</cp:lastModifiedBy>
  <cp:revision>9</cp:revision>
  <dcterms:created xsi:type="dcterms:W3CDTF">2020-02-12T18:37:55Z</dcterms:created>
  <dcterms:modified xsi:type="dcterms:W3CDTF">2020-02-12T20:13:05Z</dcterms:modified>
</cp:coreProperties>
</file>